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3" r:id="rId4"/>
    <p:sldId id="257" r:id="rId5"/>
    <p:sldId id="258" r:id="rId6"/>
    <p:sldId id="259" r:id="rId7"/>
    <p:sldId id="260" r:id="rId8"/>
    <p:sldId id="261" r:id="rId9"/>
    <p:sldId id="262" r:id="rId10"/>
    <p:sldId id="264" r:id="rId11"/>
    <p:sldId id="265" r:id="rId12"/>
    <p:sldId id="266" r:id="rId13"/>
    <p:sldId id="267" r:id="rId14"/>
    <p:sldId id="268" r:id="rId15"/>
    <p:sldId id="269" r:id="rId16"/>
    <p:sldId id="270" r:id="rId17"/>
    <p:sldId id="271"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BD481C-8D90-4417-851F-5FA62CBCD74F}" type="datetimeFigureOut">
              <a:rPr lang="fr-FR" smtClean="0"/>
              <a:pPr/>
              <a:t>27/02/2019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FB0AC4-5089-4E0E-A3B1-E2639E7BB1F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D481C-8D90-4417-851F-5FA62CBCD74F}" type="datetimeFigureOut">
              <a:rPr lang="fr-FR" smtClean="0"/>
              <a:pPr/>
              <a:t>27/02/2019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B0AC4-5089-4E0E-A3B1-E2639E7BB1F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5786" y="2428868"/>
            <a:ext cx="7358114"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r-FR" sz="4800" b="1" dirty="0" smtClean="0"/>
              <a:t>MARQUEURS BIOLOGIQUES</a:t>
            </a:r>
            <a:endParaRPr lang="fr-F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14282" y="428604"/>
            <a:ext cx="8786874" cy="4829196"/>
          </a:xfrm>
          <a:prstGeom prst="rect">
            <a:avLst/>
          </a:prstGeom>
          <a:noFill/>
          <a:ln w="9525">
            <a:noFill/>
            <a:miter lim="800000"/>
            <a:headEnd/>
            <a:tailEnd/>
          </a:ln>
          <a:effectLst/>
        </p:spPr>
      </p:pic>
      <p:sp>
        <p:nvSpPr>
          <p:cNvPr id="5" name="Rectangle 4"/>
          <p:cNvSpPr/>
          <p:nvPr/>
        </p:nvSpPr>
        <p:spPr>
          <a:xfrm>
            <a:off x="1857356" y="5357826"/>
            <a:ext cx="5786478" cy="523220"/>
          </a:xfrm>
          <a:prstGeom prst="rect">
            <a:avLst/>
          </a:prstGeom>
        </p:spPr>
        <p:txBody>
          <a:bodyPr wrap="square">
            <a:spAutoFit/>
          </a:bodyPr>
          <a:lstStyle/>
          <a:p>
            <a:pPr algn="ctr"/>
            <a:r>
              <a:rPr lang="fr-FR" sz="2800" b="1" dirty="0" smtClean="0"/>
              <a:t> </a:t>
            </a:r>
            <a:r>
              <a:rPr lang="fr-FR" sz="2800" b="1" dirty="0" smtClean="0"/>
              <a:t>L'albumine le routier </a:t>
            </a:r>
            <a:r>
              <a:rPr lang="fr-FR" sz="2800" b="1" dirty="0" smtClean="0"/>
              <a:t>de l’organisme</a:t>
            </a:r>
            <a:endParaRPr lang="fr-F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214290"/>
            <a:ext cx="4819573" cy="584775"/>
          </a:xfrm>
          <a:prstGeom prst="rect">
            <a:avLst/>
          </a:prstGeom>
        </p:spPr>
        <p:txBody>
          <a:bodyPr wrap="square">
            <a:spAutoFit/>
          </a:bodyPr>
          <a:lstStyle/>
          <a:p>
            <a:r>
              <a:rPr lang="fr-FR" sz="3200" b="1" dirty="0" smtClean="0">
                <a:solidFill>
                  <a:srgbClr val="FF0000"/>
                </a:solidFill>
              </a:rPr>
              <a:t>Propriétés anti-oxydantes</a:t>
            </a:r>
            <a:endParaRPr lang="fr-FR" sz="3200" dirty="0">
              <a:solidFill>
                <a:srgbClr val="FF0000"/>
              </a:solidFill>
            </a:endParaRPr>
          </a:p>
        </p:txBody>
      </p:sp>
      <p:sp>
        <p:nvSpPr>
          <p:cNvPr id="6" name="Rectangle 5"/>
          <p:cNvSpPr/>
          <p:nvPr/>
        </p:nvSpPr>
        <p:spPr>
          <a:xfrm>
            <a:off x="214282" y="889844"/>
            <a:ext cx="8643998" cy="3323987"/>
          </a:xfrm>
          <a:prstGeom prst="rect">
            <a:avLst/>
          </a:prstGeom>
        </p:spPr>
        <p:txBody>
          <a:bodyPr wrap="square">
            <a:spAutoFit/>
          </a:bodyPr>
          <a:lstStyle/>
          <a:p>
            <a:pPr algn="just"/>
            <a:r>
              <a:rPr lang="fr-FR" sz="2400" dirty="0" smtClean="0"/>
              <a:t>De par sa composition en acides aminés, l'albumine possède un pouvoir antioxydant constitutionnel. En effet, l'albumine possède un groupement thiol libre sous forme réduite porté par </a:t>
            </a:r>
            <a:r>
              <a:rPr lang="fr-FR" sz="2400" dirty="0" smtClean="0">
                <a:solidFill>
                  <a:srgbClr val="FF0000"/>
                </a:solidFill>
              </a:rPr>
              <a:t>la cystéine 34 </a:t>
            </a:r>
            <a:r>
              <a:rPr lang="fr-FR" sz="2400" dirty="0" smtClean="0"/>
              <a:t>qui, par l'effet quantitatif de l'albumine dans le plasma, représente 80% des thiols plasmatiques. Le groupe thiol réduit peut capter les radicaux libres de l'oxygène, anion </a:t>
            </a:r>
            <a:r>
              <a:rPr lang="fr-FR" sz="2400" dirty="0" err="1" smtClean="0"/>
              <a:t>superoxyde</a:t>
            </a:r>
            <a:r>
              <a:rPr lang="fr-FR" sz="2400" dirty="0" smtClean="0"/>
              <a:t>, peroxyde d'hydrogène et groupe hydroxyle, ou radicaux azotés et aboutir à une oxydation massive de l'albumine </a:t>
            </a:r>
            <a:r>
              <a:rPr lang="fr-FR" sz="2400" dirty="0" smtClean="0"/>
              <a:t>détectée in vivo</a:t>
            </a:r>
            <a:r>
              <a:rPr lang="fr-FR" sz="2400" b="1" dirty="0" smtClean="0"/>
              <a:t>. </a:t>
            </a:r>
            <a:endParaRPr lang="fr-FR" sz="2400" b="1" dirty="0" smtClean="0"/>
          </a:p>
          <a:p>
            <a:pPr algn="just"/>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028343"/>
            <a:ext cx="7643866" cy="4524315"/>
          </a:xfrm>
          <a:prstGeom prst="rect">
            <a:avLst/>
          </a:prstGeom>
        </p:spPr>
        <p:txBody>
          <a:bodyPr wrap="square">
            <a:spAutoFit/>
          </a:bodyPr>
          <a:lstStyle/>
          <a:p>
            <a:pPr algn="ctr"/>
            <a:r>
              <a:rPr lang="fr-FR" b="1" dirty="0" smtClean="0"/>
              <a:t>Tableau </a:t>
            </a:r>
            <a:r>
              <a:rPr lang="fr-FR" b="1" dirty="0" smtClean="0"/>
              <a:t>: Fonctions </a:t>
            </a:r>
            <a:r>
              <a:rPr lang="fr-FR" b="1" dirty="0" smtClean="0"/>
              <a:t>de l'albumine </a:t>
            </a:r>
          </a:p>
          <a:p>
            <a:pPr algn="ctr"/>
            <a:r>
              <a:rPr lang="fr-FR" dirty="0" smtClean="0"/>
              <a:t>Fonction de l’albumine</a:t>
            </a:r>
          </a:p>
          <a:p>
            <a:pPr algn="ctr"/>
            <a:r>
              <a:rPr lang="fr-FR" dirty="0" smtClean="0"/>
              <a:t>Vasculaire</a:t>
            </a:r>
          </a:p>
          <a:p>
            <a:pPr algn="ctr"/>
            <a:r>
              <a:rPr lang="fr-FR" dirty="0" smtClean="0"/>
              <a:t>Transport</a:t>
            </a:r>
          </a:p>
          <a:p>
            <a:pPr algn="ctr"/>
            <a:r>
              <a:rPr lang="fr-FR" dirty="0" smtClean="0"/>
              <a:t>Métabolique</a:t>
            </a:r>
          </a:p>
          <a:p>
            <a:pPr algn="ctr"/>
            <a:r>
              <a:rPr lang="fr-FR" b="1" i="1" dirty="0" smtClean="0"/>
              <a:t>- Pression oncotique.</a:t>
            </a:r>
          </a:p>
          <a:p>
            <a:pPr algn="ctr"/>
            <a:r>
              <a:rPr lang="fr-FR" b="1" i="1" dirty="0" smtClean="0"/>
              <a:t>- Intégrité vasculaire.</a:t>
            </a:r>
          </a:p>
          <a:p>
            <a:pPr algn="ctr"/>
            <a:r>
              <a:rPr lang="fr-FR" b="1" i="1" dirty="0" smtClean="0"/>
              <a:t>- Hormones (stéroïde, thyroxine)</a:t>
            </a:r>
          </a:p>
          <a:p>
            <a:pPr algn="ctr"/>
            <a:r>
              <a:rPr lang="fr-FR" b="1" i="1" dirty="0" smtClean="0"/>
              <a:t>- Acides gras</a:t>
            </a:r>
          </a:p>
          <a:p>
            <a:pPr algn="ctr"/>
            <a:r>
              <a:rPr lang="fr-FR" b="1" i="1" dirty="0" smtClean="0"/>
              <a:t>- Bilirubine</a:t>
            </a:r>
          </a:p>
          <a:p>
            <a:pPr algn="ctr"/>
            <a:r>
              <a:rPr lang="fr-FR" b="1" i="1" dirty="0" smtClean="0"/>
              <a:t>- Acides biliaires.</a:t>
            </a:r>
          </a:p>
          <a:p>
            <a:pPr algn="ctr"/>
            <a:r>
              <a:rPr lang="fr-FR" b="1" i="1" dirty="0" smtClean="0"/>
              <a:t>- Métaux (Zinc, Ca, Mg).</a:t>
            </a:r>
          </a:p>
          <a:p>
            <a:pPr algn="ctr"/>
            <a:r>
              <a:rPr lang="fr-FR" b="1" i="1" dirty="0" smtClean="0"/>
              <a:t>- Médicament (diazépam).</a:t>
            </a:r>
          </a:p>
          <a:p>
            <a:pPr algn="ctr"/>
            <a:r>
              <a:rPr lang="fr-FR" b="1" i="1" dirty="0" smtClean="0"/>
              <a:t>- Equilibre acido-basique</a:t>
            </a:r>
          </a:p>
          <a:p>
            <a:pPr algn="ctr"/>
            <a:r>
              <a:rPr lang="fr-FR" b="1" i="1" dirty="0" smtClean="0"/>
              <a:t>- Antioxydant.</a:t>
            </a:r>
          </a:p>
          <a:p>
            <a:pPr algn="ctr"/>
            <a:r>
              <a:rPr lang="fr-FR" b="1" i="1" dirty="0" smtClean="0"/>
              <a:t>- Anti-inflammatoire</a:t>
            </a:r>
            <a:r>
              <a:rPr lang="fr-FR" b="1" i="1" dirty="0" smtClean="0"/>
              <a:t>.</a:t>
            </a:r>
            <a:endParaRPr lang="fr-FR" b="1" i="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71414"/>
            <a:ext cx="8429684" cy="6647974"/>
          </a:xfrm>
          <a:prstGeom prst="rect">
            <a:avLst/>
          </a:prstGeom>
        </p:spPr>
        <p:txBody>
          <a:bodyPr wrap="square">
            <a:spAutoFit/>
          </a:bodyPr>
          <a:lstStyle/>
          <a:p>
            <a:pPr algn="just"/>
            <a:r>
              <a:rPr lang="fr-FR" sz="2400" dirty="0" smtClean="0"/>
              <a:t>L’Albumine </a:t>
            </a:r>
            <a:r>
              <a:rPr lang="fr-FR" sz="2400" dirty="0" smtClean="0"/>
              <a:t>est </a:t>
            </a:r>
            <a:r>
              <a:rPr lang="fr-FR" sz="2400" dirty="0" smtClean="0"/>
              <a:t>un marqueur de dénutrition chronique, et un facteur pronostic global, car il existe une corrélation entre la baisse de l'albuminémie et l'augmentation de la mortalité ou de la morbidité dès que sa valeur diminue en dessous de 35 g/L, niveau considéré par ailleurs comme le seuil de dénutrition chez la personne âgée (</a:t>
            </a:r>
            <a:r>
              <a:rPr lang="fr-FR" sz="2400" dirty="0" err="1" smtClean="0"/>
              <a:t>Cynober</a:t>
            </a:r>
            <a:r>
              <a:rPr lang="fr-FR" sz="2400" dirty="0" smtClean="0"/>
              <a:t> and Aussel 2004). L’albuminémie est le marqueur biologique le plus utilisé et le mieux validé pour évaluer l’état nutritionnel, et son utilisation est recommandée par l’HAS (valeurs limites : 35 g/L chez le sujet âgé de 70 ans et plus, 30 g/L pour l’adulte de moins de 70 ans) (HAS 2007; Melchior and </a:t>
            </a:r>
            <a:r>
              <a:rPr lang="fr-FR" sz="2400" dirty="0" err="1" smtClean="0"/>
              <a:t>Thuillier</a:t>
            </a:r>
            <a:r>
              <a:rPr lang="fr-FR" sz="2400" dirty="0" smtClean="0"/>
              <a:t> 2007) et plus spécifiquement chez le sujet âgé (</a:t>
            </a:r>
            <a:r>
              <a:rPr lang="fr-FR" sz="2400" dirty="0" err="1" smtClean="0"/>
              <a:t>Bouillanne</a:t>
            </a:r>
            <a:r>
              <a:rPr lang="fr-FR" sz="2400" dirty="0" smtClean="0"/>
              <a:t> et al. 2011). </a:t>
            </a:r>
            <a:endParaRPr lang="fr-FR" sz="2400" dirty="0" smtClean="0"/>
          </a:p>
          <a:p>
            <a:pPr algn="just"/>
            <a:r>
              <a:rPr lang="fr-FR" sz="2000" dirty="0" smtClean="0"/>
              <a:t>Albuminémie </a:t>
            </a:r>
            <a:r>
              <a:rPr lang="fr-FR" sz="2000" dirty="0" smtClean="0"/>
              <a:t>: marqueur nutritionnel reconnu, ses valeurs normales sont comprises entre </a:t>
            </a:r>
            <a:r>
              <a:rPr lang="fr-FR" sz="2000" dirty="0" smtClean="0"/>
              <a:t>40 et </a:t>
            </a:r>
            <a:r>
              <a:rPr lang="fr-FR" sz="2000" dirty="0" smtClean="0"/>
              <a:t>45 g/L. Une dénutrition modérée est définie par des valeurs comprises entre 30 et 35 g/L, </a:t>
            </a:r>
            <a:r>
              <a:rPr lang="fr-FR" sz="2000" dirty="0" smtClean="0"/>
              <a:t>et une </a:t>
            </a:r>
            <a:r>
              <a:rPr lang="fr-FR" sz="2000" dirty="0" smtClean="0"/>
              <a:t>dénutrition sévère à des valeurs inférieures à 30 g/L </a:t>
            </a:r>
            <a:r>
              <a:rPr lang="fr-FR" sz="2000" dirty="0" smtClean="0"/>
              <a:t>. </a:t>
            </a:r>
            <a:r>
              <a:rPr lang="fr-FR" sz="2000" dirty="0" smtClean="0"/>
              <a:t>Cependant la diminution </a:t>
            </a:r>
            <a:r>
              <a:rPr lang="fr-FR" sz="2000" dirty="0" smtClean="0"/>
              <a:t>de l’albuminémie </a:t>
            </a:r>
            <a:r>
              <a:rPr lang="fr-FR" sz="2000" dirty="0" smtClean="0"/>
              <a:t>peut également refléter une infection et d’autres états pathologiques. Elle </a:t>
            </a:r>
            <a:r>
              <a:rPr lang="fr-FR" sz="2000" dirty="0" smtClean="0"/>
              <a:t>ne peut </a:t>
            </a:r>
            <a:r>
              <a:rPr lang="fr-FR" sz="2000" dirty="0" smtClean="0"/>
              <a:t>être interprétée sans prise en compte d’un potentiel syndrome inflammatoire.</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7224" y="357166"/>
            <a:ext cx="3746923" cy="584775"/>
          </a:xfrm>
          <a:prstGeom prst="rect">
            <a:avLst/>
          </a:prstGeom>
          <a:noFill/>
        </p:spPr>
        <p:txBody>
          <a:bodyPr wrap="none" rtlCol="0">
            <a:spAutoFit/>
          </a:bodyPr>
          <a:lstStyle/>
          <a:p>
            <a:r>
              <a:rPr lang="fr-FR" sz="3200" dirty="0" smtClean="0">
                <a:solidFill>
                  <a:srgbClr val="FF0000"/>
                </a:solidFill>
              </a:rPr>
              <a:t>Dosage de l’albumine</a:t>
            </a:r>
            <a:endParaRPr lang="fr-FR" sz="3200" dirty="0">
              <a:solidFill>
                <a:srgbClr val="FF0000"/>
              </a:solidFill>
            </a:endParaRPr>
          </a:p>
        </p:txBody>
      </p:sp>
      <p:sp>
        <p:nvSpPr>
          <p:cNvPr id="5" name="ZoneTexte 4"/>
          <p:cNvSpPr txBox="1"/>
          <p:nvPr/>
        </p:nvSpPr>
        <p:spPr>
          <a:xfrm>
            <a:off x="71407" y="1214422"/>
            <a:ext cx="8786874" cy="1600438"/>
          </a:xfrm>
          <a:prstGeom prst="rect">
            <a:avLst/>
          </a:prstGeom>
          <a:noFill/>
        </p:spPr>
        <p:txBody>
          <a:bodyPr wrap="square" rtlCol="0">
            <a:spAutoFit/>
          </a:bodyPr>
          <a:lstStyle/>
          <a:p>
            <a:pPr algn="just"/>
            <a:r>
              <a:rPr lang="fr-FR" sz="2000" dirty="0" smtClean="0"/>
              <a:t>Le dosage de l’albumine est un dosage colorimétrique, photométrique. En milieu tamponné à  4,2 le vert de </a:t>
            </a:r>
            <a:r>
              <a:rPr lang="fr-FR" sz="2000" dirty="0" err="1" smtClean="0"/>
              <a:t>bromocrésol</a:t>
            </a:r>
            <a:r>
              <a:rPr lang="fr-FR" sz="2000" dirty="0" smtClean="0"/>
              <a:t> se combine à l’albumine pour former un complexe coloré dont  l’absorbance est mesuré à 630 nm est proportionnelle à  la concentration de l’albumine dans l’échantillon. </a:t>
            </a:r>
          </a:p>
          <a:p>
            <a:endParaRPr lang="fr-FR" dirty="0"/>
          </a:p>
        </p:txBody>
      </p:sp>
      <p:sp>
        <p:nvSpPr>
          <p:cNvPr id="6" name="Rectangle 5"/>
          <p:cNvSpPr/>
          <p:nvPr/>
        </p:nvSpPr>
        <p:spPr>
          <a:xfrm>
            <a:off x="71406" y="2584448"/>
            <a:ext cx="8786874" cy="3477875"/>
          </a:xfrm>
          <a:prstGeom prst="rect">
            <a:avLst/>
          </a:prstGeom>
        </p:spPr>
        <p:txBody>
          <a:bodyPr wrap="square">
            <a:spAutoFit/>
          </a:bodyPr>
          <a:lstStyle/>
          <a:p>
            <a:pPr algn="just"/>
            <a:r>
              <a:rPr lang="fr-FR" sz="2000" dirty="0" smtClean="0"/>
              <a:t>Sa concentration </a:t>
            </a:r>
            <a:r>
              <a:rPr lang="fr-FR" sz="2000" dirty="0" smtClean="0"/>
              <a:t>sérique </a:t>
            </a:r>
            <a:r>
              <a:rPr lang="fr-FR" sz="2000" dirty="0" smtClean="0"/>
              <a:t>normale est comprise entre 35 et 50 g/l. Une </a:t>
            </a:r>
            <a:r>
              <a:rPr lang="fr-FR" sz="2000" dirty="0" smtClean="0"/>
              <a:t>hypo albuminémie </a:t>
            </a:r>
            <a:r>
              <a:rPr lang="fr-FR" sz="2000" dirty="0" smtClean="0"/>
              <a:t>(&lt;</a:t>
            </a:r>
            <a:r>
              <a:rPr lang="fr-FR" sz="2000" dirty="0" smtClean="0"/>
              <a:t>35 g/l</a:t>
            </a:r>
            <a:r>
              <a:rPr lang="fr-FR" sz="2000" dirty="0" smtClean="0"/>
              <a:t>) est souvent </a:t>
            </a:r>
            <a:r>
              <a:rPr lang="fr-FR" sz="2000" dirty="0" smtClean="0"/>
              <a:t>associée </a:t>
            </a:r>
            <a:r>
              <a:rPr lang="fr-FR" sz="2000" dirty="0" smtClean="0"/>
              <a:t>a une inflammation, il faut donc </a:t>
            </a:r>
            <a:r>
              <a:rPr lang="fr-FR" sz="2000" dirty="0" smtClean="0"/>
              <a:t>éliminer </a:t>
            </a:r>
            <a:r>
              <a:rPr lang="fr-FR" sz="2000" dirty="0" smtClean="0"/>
              <a:t>la cause inflammatoire </a:t>
            </a:r>
            <a:r>
              <a:rPr lang="fr-FR" sz="2000" dirty="0" smtClean="0"/>
              <a:t>en réalisant </a:t>
            </a:r>
            <a:r>
              <a:rPr lang="fr-FR" sz="2000" dirty="0" smtClean="0"/>
              <a:t>un dosage </a:t>
            </a:r>
            <a:r>
              <a:rPr lang="fr-FR" sz="2000" dirty="0" smtClean="0"/>
              <a:t>simultané </a:t>
            </a:r>
            <a:r>
              <a:rPr lang="fr-FR" sz="2000" dirty="0" smtClean="0"/>
              <a:t>de la </a:t>
            </a:r>
            <a:r>
              <a:rPr lang="fr-FR" sz="2000" dirty="0" smtClean="0"/>
              <a:t>protéine </a:t>
            </a:r>
            <a:r>
              <a:rPr lang="fr-FR" sz="2000" dirty="0" smtClean="0"/>
              <a:t>C </a:t>
            </a:r>
            <a:r>
              <a:rPr lang="fr-FR" sz="2000" dirty="0" smtClean="0"/>
              <a:t>réactive </a:t>
            </a:r>
            <a:r>
              <a:rPr lang="fr-FR" sz="2000" dirty="0" smtClean="0"/>
              <a:t>(CRP) dont le dosage </a:t>
            </a:r>
            <a:r>
              <a:rPr lang="fr-FR" sz="2000" dirty="0" smtClean="0"/>
              <a:t>s’élève très rapidement dans </a:t>
            </a:r>
            <a:r>
              <a:rPr lang="fr-FR" sz="2000" dirty="0" smtClean="0"/>
              <a:t>ce cas-la (normale &lt; 10 mg/l).</a:t>
            </a:r>
          </a:p>
          <a:p>
            <a:pPr algn="just"/>
            <a:endParaRPr lang="fr-FR" sz="2000" dirty="0" smtClean="0"/>
          </a:p>
          <a:p>
            <a:pPr algn="just"/>
            <a:r>
              <a:rPr lang="fr-FR" sz="2000" dirty="0" smtClean="0"/>
              <a:t>En </a:t>
            </a:r>
            <a:r>
              <a:rPr lang="fr-FR" sz="2000" dirty="0" smtClean="0"/>
              <a:t>l’absence de CRP </a:t>
            </a:r>
            <a:r>
              <a:rPr lang="fr-FR" sz="2000" dirty="0" smtClean="0"/>
              <a:t>élevée </a:t>
            </a:r>
            <a:r>
              <a:rPr lang="fr-FR" sz="2000" dirty="0" smtClean="0"/>
              <a:t>:</a:t>
            </a:r>
          </a:p>
          <a:p>
            <a:pPr algn="just"/>
            <a:r>
              <a:rPr lang="fr-FR" sz="2000" dirty="0" smtClean="0"/>
              <a:t>- une </a:t>
            </a:r>
            <a:r>
              <a:rPr lang="fr-FR" sz="2000" dirty="0" smtClean="0"/>
              <a:t>albuminémie </a:t>
            </a:r>
            <a:r>
              <a:rPr lang="fr-FR" sz="2000" dirty="0" smtClean="0"/>
              <a:t>comprise entre 30 et 35 g/l marque une </a:t>
            </a:r>
            <a:r>
              <a:rPr lang="fr-FR" sz="2000" dirty="0" smtClean="0"/>
              <a:t>dénutrition protéique,</a:t>
            </a:r>
            <a:endParaRPr lang="fr-FR" sz="2000" dirty="0" smtClean="0"/>
          </a:p>
          <a:p>
            <a:pPr algn="just"/>
            <a:r>
              <a:rPr lang="fr-FR" sz="2000" dirty="0" smtClean="0"/>
              <a:t>- une </a:t>
            </a:r>
            <a:r>
              <a:rPr lang="fr-FR" sz="2000" dirty="0" smtClean="0"/>
              <a:t>albuminémie </a:t>
            </a:r>
            <a:r>
              <a:rPr lang="fr-FR" sz="2000" dirty="0" smtClean="0"/>
              <a:t>inferieure a 30 g/l marque une </a:t>
            </a:r>
            <a:r>
              <a:rPr lang="fr-FR" sz="2000" dirty="0" smtClean="0"/>
              <a:t>dénutrition sévère.</a:t>
            </a:r>
            <a:endParaRPr lang="fr-FR" sz="2000" dirty="0" smtClean="0"/>
          </a:p>
          <a:p>
            <a:pPr algn="just"/>
            <a:r>
              <a:rPr lang="fr-FR" sz="2000" dirty="0" smtClean="0"/>
              <a:t>Avec sa demi-vie de 20 jours, elle est </a:t>
            </a:r>
            <a:r>
              <a:rPr lang="fr-FR" sz="2000" dirty="0" smtClean="0"/>
              <a:t>l’élément </a:t>
            </a:r>
            <a:r>
              <a:rPr lang="fr-FR" sz="2000" dirty="0" smtClean="0"/>
              <a:t>de </a:t>
            </a:r>
            <a:r>
              <a:rPr lang="fr-FR" sz="2000" dirty="0" smtClean="0"/>
              <a:t>référence </a:t>
            </a:r>
            <a:r>
              <a:rPr lang="fr-FR" sz="2000" dirty="0" smtClean="0"/>
              <a:t>pour le suivi des variations a </a:t>
            </a:r>
            <a:r>
              <a:rPr lang="fr-FR" sz="2000" dirty="0" smtClean="0"/>
              <a:t>long terme </a:t>
            </a:r>
            <a:r>
              <a:rPr lang="fr-FR" sz="2000" dirty="0" smtClean="0"/>
              <a:t>(4).</a:t>
            </a:r>
            <a:endParaRPr lang="fr-F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0" y="-23"/>
            <a:ext cx="8572560" cy="7078861"/>
          </a:xfrm>
          <a:prstGeom prst="rect">
            <a:avLst/>
          </a:prstGeom>
        </p:spPr>
        <p:txBody>
          <a:bodyPr wrap="square">
            <a:spAutoFit/>
          </a:bodyPr>
          <a:lstStyle/>
          <a:p>
            <a:r>
              <a:rPr lang="fr-FR" sz="3200" b="1" dirty="0" err="1" smtClean="0">
                <a:solidFill>
                  <a:srgbClr val="FF0000"/>
                </a:solidFill>
              </a:rPr>
              <a:t>Préalbumine</a:t>
            </a:r>
            <a:r>
              <a:rPr lang="fr-FR" sz="3200" b="1" dirty="0" smtClean="0">
                <a:solidFill>
                  <a:srgbClr val="FF0000"/>
                </a:solidFill>
              </a:rPr>
              <a:t> (ou </a:t>
            </a:r>
            <a:r>
              <a:rPr lang="fr-FR" sz="3200" b="1" dirty="0" err="1" smtClean="0">
                <a:solidFill>
                  <a:srgbClr val="FF0000"/>
                </a:solidFill>
              </a:rPr>
              <a:t>transthyrétine</a:t>
            </a:r>
            <a:r>
              <a:rPr lang="fr-FR" sz="3200" b="1" dirty="0" smtClean="0">
                <a:solidFill>
                  <a:srgbClr val="FF0000"/>
                </a:solidFill>
              </a:rPr>
              <a:t>)</a:t>
            </a:r>
          </a:p>
          <a:p>
            <a:endParaRPr lang="fr-FR" dirty="0" smtClean="0"/>
          </a:p>
          <a:p>
            <a:pPr algn="just"/>
            <a:r>
              <a:rPr lang="fr-FR" sz="2400" dirty="0" smtClean="0"/>
              <a:t>La </a:t>
            </a:r>
            <a:r>
              <a:rPr lang="fr-FR" sz="2400" dirty="0" err="1" smtClean="0"/>
              <a:t>préalbumine</a:t>
            </a:r>
            <a:r>
              <a:rPr lang="fr-FR" sz="2400" dirty="0" smtClean="0"/>
              <a:t> (</a:t>
            </a:r>
            <a:r>
              <a:rPr lang="fr-FR" sz="2400" dirty="0" err="1" smtClean="0"/>
              <a:t>transthyrétine</a:t>
            </a:r>
            <a:r>
              <a:rPr lang="fr-FR" sz="2400" dirty="0" smtClean="0"/>
              <a:t>), </a:t>
            </a:r>
            <a:r>
              <a:rPr lang="fr-FR" sz="2400" dirty="0" smtClean="0"/>
              <a:t>synthétisée par le foie, est une protéine assurant le transport d’une partie des hormones thyroïdiennes et de la vitamine A. </a:t>
            </a:r>
            <a:r>
              <a:rPr lang="fr-FR" sz="2400" dirty="0" smtClean="0"/>
              <a:t>Ses </a:t>
            </a:r>
            <a:r>
              <a:rPr lang="fr-FR" sz="2400" dirty="0" smtClean="0"/>
              <a:t>concentrations </a:t>
            </a:r>
            <a:r>
              <a:rPr lang="fr-FR" sz="2400" dirty="0" smtClean="0"/>
              <a:t>sont comprises </a:t>
            </a:r>
            <a:r>
              <a:rPr lang="fr-FR" sz="2400" dirty="0" smtClean="0"/>
              <a:t>entre 250 et 350 mg/L. Son taux varie principalement en fonction des </a:t>
            </a:r>
            <a:r>
              <a:rPr lang="fr-FR" sz="2400" dirty="0" smtClean="0"/>
              <a:t>apports nutritionnels</a:t>
            </a:r>
            <a:r>
              <a:rPr lang="fr-FR" sz="2400" dirty="0" smtClean="0"/>
              <a:t>, mais sont influencés par les variations du métabolisme thyroïdien ou de </a:t>
            </a:r>
            <a:r>
              <a:rPr lang="fr-FR" sz="2400" dirty="0" smtClean="0"/>
              <a:t>la fonction </a:t>
            </a:r>
            <a:r>
              <a:rPr lang="fr-FR" sz="2400" dirty="0" smtClean="0"/>
              <a:t>rénale. Sa demi-vie plasmatique est beaucoup plus courte que celle de </a:t>
            </a:r>
            <a:r>
              <a:rPr lang="fr-FR" sz="2400" dirty="0" smtClean="0"/>
              <a:t>l’albumine (48 heures) </a:t>
            </a:r>
            <a:r>
              <a:rPr lang="fr-FR" sz="2400" dirty="0" smtClean="0"/>
              <a:t>ce qui en fait un indicateur sensible de dépistage de situation à risque de </a:t>
            </a:r>
            <a:r>
              <a:rPr lang="fr-FR" sz="2400" dirty="0" smtClean="0"/>
              <a:t>dénutrition et </a:t>
            </a:r>
            <a:r>
              <a:rPr lang="fr-FR" sz="2400" dirty="0" smtClean="0"/>
              <a:t>surtout un marqueur utile de </a:t>
            </a:r>
            <a:r>
              <a:rPr lang="fr-FR" sz="2400" dirty="0" err="1" smtClean="0"/>
              <a:t>renutrition</a:t>
            </a:r>
            <a:r>
              <a:rPr lang="fr-FR" sz="2400" dirty="0" smtClean="0"/>
              <a:t>. Ses variations étant non spécifiques, elles </a:t>
            </a:r>
            <a:r>
              <a:rPr lang="fr-FR" sz="2400" dirty="0" smtClean="0"/>
              <a:t>doivent être </a:t>
            </a:r>
            <a:r>
              <a:rPr lang="fr-FR" sz="2400" dirty="0" smtClean="0"/>
              <a:t>interprétées en fonction du contexte physiopathologique</a:t>
            </a:r>
            <a:r>
              <a:rPr lang="fr-FR" sz="2400" dirty="0" smtClean="0"/>
              <a:t>.</a:t>
            </a:r>
          </a:p>
          <a:p>
            <a:pPr algn="just"/>
            <a:r>
              <a:rPr lang="fr-FR" sz="2400" dirty="0" smtClean="0"/>
              <a:t>La concentration de la </a:t>
            </a:r>
            <a:r>
              <a:rPr lang="fr-FR" sz="2400" dirty="0" err="1" smtClean="0"/>
              <a:t>préalbumine</a:t>
            </a:r>
            <a:r>
              <a:rPr lang="fr-FR" sz="2400" dirty="0" smtClean="0"/>
              <a:t> baisse dans les insuffisances hépatiques, les syndromes inflammatoires, l’hyperthyroïdie et le syndrome néphrotique. Le taux de </a:t>
            </a:r>
            <a:r>
              <a:rPr lang="fr-FR" sz="2400" dirty="0" err="1" smtClean="0"/>
              <a:t>préalbumine</a:t>
            </a:r>
            <a:r>
              <a:rPr lang="fr-FR" sz="2400" dirty="0" smtClean="0"/>
              <a:t> augmente en cas d’insuffisance rénale, </a:t>
            </a:r>
            <a:r>
              <a:rPr lang="fr-FR" sz="2400" dirty="0" smtClean="0"/>
              <a:t>d’hypothyroïdie. </a:t>
            </a:r>
            <a:endParaRPr lang="fr-FR" sz="2400" dirty="0" smtClean="0"/>
          </a:p>
          <a:p>
            <a:endParaRPr lang="fr-FR"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71604" y="785794"/>
            <a:ext cx="6786610" cy="369332"/>
          </a:xfrm>
          <a:prstGeom prst="rect">
            <a:avLst/>
          </a:prstGeom>
        </p:spPr>
        <p:txBody>
          <a:bodyPr wrap="square">
            <a:spAutoFit/>
          </a:bodyPr>
          <a:lstStyle/>
          <a:p>
            <a:r>
              <a:rPr lang="fr-FR" b="1" dirty="0" smtClean="0"/>
              <a:t>Tableau :</a:t>
            </a:r>
            <a:r>
              <a:rPr lang="fr-FR" b="1" dirty="0" smtClean="0"/>
              <a:t> </a:t>
            </a:r>
            <a:r>
              <a:rPr lang="fr-FR" b="1" dirty="0" smtClean="0"/>
              <a:t>Marqueurs biologiques de </a:t>
            </a:r>
            <a:r>
              <a:rPr lang="fr-FR" b="1" dirty="0" smtClean="0"/>
              <a:t>l’état nutritionnel</a:t>
            </a:r>
            <a:endParaRPr lang="fr-FR" dirty="0"/>
          </a:p>
        </p:txBody>
      </p:sp>
      <p:graphicFrame>
        <p:nvGraphicFramePr>
          <p:cNvPr id="6" name="Tableau 5"/>
          <p:cNvGraphicFramePr>
            <a:graphicFrameLocks noGrp="1"/>
          </p:cNvGraphicFramePr>
          <p:nvPr/>
        </p:nvGraphicFramePr>
        <p:xfrm>
          <a:off x="642910" y="1571612"/>
          <a:ext cx="7500990" cy="2661920"/>
        </p:xfrm>
        <a:graphic>
          <a:graphicData uri="http://schemas.openxmlformats.org/drawingml/2006/table">
            <a:tbl>
              <a:tblPr firstRow="1" bandRow="1">
                <a:tableStyleId>{5C22544A-7EE6-4342-B048-85BDC9FD1C3A}</a:tableStyleId>
              </a:tblPr>
              <a:tblGrid>
                <a:gridCol w="2500330"/>
                <a:gridCol w="2500330"/>
                <a:gridCol w="2500330"/>
              </a:tblGrid>
              <a:tr h="370840">
                <a:tc>
                  <a:txBody>
                    <a:bodyPr/>
                    <a:lstStyle/>
                    <a:p>
                      <a:endParaRPr lang="fr-FR" dirty="0"/>
                    </a:p>
                  </a:txBody>
                  <a:tcPr/>
                </a:tc>
                <a:tc>
                  <a:txBody>
                    <a:bodyPr/>
                    <a:lstStyle/>
                    <a:p>
                      <a:pPr algn="ctr"/>
                      <a:r>
                        <a:rPr lang="fr-FR" dirty="0" smtClean="0"/>
                        <a:t>Albumine</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err="1" smtClean="0"/>
                        <a:t>Transthyrétine</a:t>
                      </a:r>
                      <a:endParaRPr lang="fr-FR" dirty="0" smtClean="0"/>
                    </a:p>
                    <a:p>
                      <a:pPr algn="ctr"/>
                      <a:endParaRPr lang="fr-FR" dirty="0"/>
                    </a:p>
                  </a:txBody>
                  <a:tcPr/>
                </a:tc>
              </a:tr>
              <a:tr h="370840">
                <a:tc>
                  <a:txBody>
                    <a:bodyPr/>
                    <a:lstStyle/>
                    <a:p>
                      <a:r>
                        <a:rPr lang="fr-FR" dirty="0" smtClean="0"/>
                        <a:t>Demi-vie</a:t>
                      </a:r>
                      <a:endParaRPr lang="fr-FR" dirty="0"/>
                    </a:p>
                  </a:txBody>
                  <a:tcPr/>
                </a:tc>
                <a:tc>
                  <a:txBody>
                    <a:bodyPr/>
                    <a:lstStyle/>
                    <a:p>
                      <a:pPr algn="ctr"/>
                      <a:r>
                        <a:rPr lang="fr-FR" dirty="0" smtClean="0"/>
                        <a:t>21 j </a:t>
                      </a:r>
                      <a:endParaRPr lang="fr-FR" dirty="0"/>
                    </a:p>
                  </a:txBody>
                  <a:tcPr/>
                </a:tc>
                <a:tc>
                  <a:txBody>
                    <a:bodyPr/>
                    <a:lstStyle/>
                    <a:p>
                      <a:pPr algn="ctr"/>
                      <a:r>
                        <a:rPr lang="fr-FR" dirty="0" smtClean="0"/>
                        <a:t>2j</a:t>
                      </a:r>
                      <a:endParaRPr lang="fr-FR" dirty="0"/>
                    </a:p>
                  </a:txBody>
                  <a:tcPr/>
                </a:tc>
              </a:tr>
              <a:tr h="370840">
                <a:tc>
                  <a:txBody>
                    <a:bodyPr/>
                    <a:lstStyle/>
                    <a:p>
                      <a:r>
                        <a:rPr lang="nn-NO" dirty="0" smtClean="0"/>
                        <a:t>Norme</a:t>
                      </a:r>
                      <a:endParaRPr lang="fr-FR" dirty="0"/>
                    </a:p>
                  </a:txBody>
                  <a:tcPr/>
                </a:tc>
                <a:tc>
                  <a:txBody>
                    <a:bodyPr/>
                    <a:lstStyle/>
                    <a:p>
                      <a:pPr algn="ctr"/>
                      <a:r>
                        <a:rPr lang="nn-NO" dirty="0" smtClean="0"/>
                        <a:t>35 -50 g/l </a:t>
                      </a:r>
                      <a:endParaRPr lang="fr-FR" dirty="0"/>
                    </a:p>
                  </a:txBody>
                  <a:tcPr/>
                </a:tc>
                <a:tc>
                  <a:txBody>
                    <a:bodyPr/>
                    <a:lstStyle/>
                    <a:p>
                      <a:pPr algn="ctr"/>
                      <a:r>
                        <a:rPr lang="nn-NO" dirty="0" smtClean="0"/>
                        <a:t>0,25 -0,35 g/l</a:t>
                      </a:r>
                    </a:p>
                    <a:p>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Dénutrition modérée</a:t>
                      </a:r>
                    </a:p>
                    <a:p>
                      <a:endParaRPr lang="fr-FR" dirty="0"/>
                    </a:p>
                  </a:txBody>
                  <a:tcPr/>
                </a:tc>
                <a:tc>
                  <a:txBody>
                    <a:bodyPr/>
                    <a:lstStyle/>
                    <a:p>
                      <a:pPr algn="ctr"/>
                      <a:r>
                        <a:rPr lang="nn-NO" dirty="0" smtClean="0"/>
                        <a:t>30 -35 g/l</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n-NO" dirty="0" smtClean="0"/>
                        <a:t>0,15 -0,25 g/l</a:t>
                      </a:r>
                    </a:p>
                    <a:p>
                      <a:pPr algn="ctr"/>
                      <a:endParaRPr lang="fr-FR" dirty="0"/>
                    </a:p>
                  </a:txBody>
                  <a:tcPr/>
                </a:tc>
              </a:tr>
              <a:tr h="370840">
                <a:tc>
                  <a:txBody>
                    <a:bodyPr/>
                    <a:lstStyle/>
                    <a:p>
                      <a:r>
                        <a:rPr lang="fr-FR" dirty="0" smtClean="0"/>
                        <a:t>Dénutrition sévère </a:t>
                      </a:r>
                      <a:endParaRPr lang="fr-FR" dirty="0"/>
                    </a:p>
                  </a:txBody>
                  <a:tcPr/>
                </a:tc>
                <a:tc>
                  <a:txBody>
                    <a:bodyPr/>
                    <a:lstStyle/>
                    <a:p>
                      <a:pPr algn="ctr"/>
                      <a:r>
                        <a:rPr lang="fr-FR" dirty="0" smtClean="0"/>
                        <a:t>&lt; 30 g/l </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&lt; 0,15 g/l</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285729"/>
            <a:ext cx="8501122" cy="2893100"/>
          </a:xfrm>
          <a:prstGeom prst="rect">
            <a:avLst/>
          </a:prstGeom>
        </p:spPr>
        <p:txBody>
          <a:bodyPr wrap="square">
            <a:spAutoFit/>
          </a:bodyPr>
          <a:lstStyle/>
          <a:p>
            <a:r>
              <a:rPr lang="fr-FR" sz="3200" b="1" dirty="0" smtClean="0">
                <a:solidFill>
                  <a:srgbClr val="FF0000"/>
                </a:solidFill>
              </a:rPr>
              <a:t>Protéine vectrice du </a:t>
            </a:r>
            <a:r>
              <a:rPr lang="fr-FR" sz="3200" b="1" dirty="0" smtClean="0">
                <a:solidFill>
                  <a:srgbClr val="FF0000"/>
                </a:solidFill>
              </a:rPr>
              <a:t>rétinol (RBP)</a:t>
            </a:r>
            <a:endParaRPr lang="fr-FR" sz="3200" b="1" dirty="0" smtClean="0">
              <a:solidFill>
                <a:srgbClr val="FF0000"/>
              </a:solidFill>
            </a:endParaRPr>
          </a:p>
          <a:p>
            <a:pPr algn="just">
              <a:lnSpc>
                <a:spcPct val="150000"/>
              </a:lnSpc>
            </a:pPr>
            <a:r>
              <a:rPr lang="fr-FR" sz="2000" dirty="0" smtClean="0"/>
              <a:t>Comme </a:t>
            </a:r>
            <a:r>
              <a:rPr lang="fr-FR" sz="2000" dirty="0" smtClean="0"/>
              <a:t>son nom l’indique, la </a:t>
            </a:r>
            <a:r>
              <a:rPr lang="fr-FR" sz="2000" dirty="0" smtClean="0"/>
              <a:t>protéine </a:t>
            </a:r>
            <a:r>
              <a:rPr lang="fr-FR" sz="2000" dirty="0" smtClean="0"/>
              <a:t>vectrice du </a:t>
            </a:r>
            <a:r>
              <a:rPr lang="fr-FR" sz="2000" dirty="0" smtClean="0"/>
              <a:t>rétinol </a:t>
            </a:r>
            <a:r>
              <a:rPr lang="fr-FR" sz="2000" dirty="0" smtClean="0"/>
              <a:t>a pour </a:t>
            </a:r>
            <a:r>
              <a:rPr lang="fr-FR" sz="2000" dirty="0" smtClean="0"/>
              <a:t>rôle </a:t>
            </a:r>
            <a:r>
              <a:rPr lang="fr-FR" sz="2000" dirty="0" smtClean="0"/>
              <a:t>de transporter le </a:t>
            </a:r>
            <a:r>
              <a:rPr lang="fr-FR" sz="2000" dirty="0" smtClean="0"/>
              <a:t>rétinol synthétisé </a:t>
            </a:r>
            <a:r>
              <a:rPr lang="fr-FR" sz="2000" dirty="0" smtClean="0"/>
              <a:t>par le foie aux </a:t>
            </a:r>
            <a:r>
              <a:rPr lang="fr-FR" sz="2000" dirty="0" smtClean="0"/>
              <a:t>différents </a:t>
            </a:r>
            <a:r>
              <a:rPr lang="fr-FR" sz="2000" dirty="0" smtClean="0"/>
              <a:t>tissus. Dans le plasma, elle est </a:t>
            </a:r>
            <a:r>
              <a:rPr lang="fr-FR" sz="2000" dirty="0" smtClean="0"/>
              <a:t>liée </a:t>
            </a:r>
            <a:r>
              <a:rPr lang="fr-FR" sz="2000" dirty="0" smtClean="0"/>
              <a:t>a la </a:t>
            </a:r>
            <a:r>
              <a:rPr lang="fr-FR" sz="2000" dirty="0" err="1" smtClean="0"/>
              <a:t>préalbumine</a:t>
            </a:r>
            <a:r>
              <a:rPr lang="fr-FR" sz="2000" dirty="0" smtClean="0"/>
              <a:t> après avoir été synthétisée </a:t>
            </a:r>
            <a:r>
              <a:rPr lang="fr-FR" sz="2000" dirty="0" smtClean="0"/>
              <a:t>par le foie. Sa courte demi-vie (12 heures) en fait un marqueur sensible mais </a:t>
            </a:r>
            <a:r>
              <a:rPr lang="fr-FR" sz="2000" dirty="0" smtClean="0"/>
              <a:t>son dosage </a:t>
            </a:r>
            <a:r>
              <a:rPr lang="fr-FR" sz="2000" dirty="0" smtClean="0"/>
              <a:t>complexe le rend peu exploitable</a:t>
            </a:r>
            <a:endParaRPr lang="fr-FR" sz="2000" dirty="0"/>
          </a:p>
        </p:txBody>
      </p:sp>
      <p:sp>
        <p:nvSpPr>
          <p:cNvPr id="5" name="Rectangle 4"/>
          <p:cNvSpPr/>
          <p:nvPr/>
        </p:nvSpPr>
        <p:spPr>
          <a:xfrm>
            <a:off x="214282" y="3143248"/>
            <a:ext cx="8286808" cy="3737946"/>
          </a:xfrm>
          <a:prstGeom prst="rect">
            <a:avLst/>
          </a:prstGeom>
        </p:spPr>
        <p:txBody>
          <a:bodyPr wrap="square">
            <a:spAutoFit/>
          </a:bodyPr>
          <a:lstStyle/>
          <a:p>
            <a:pPr algn="just">
              <a:lnSpc>
                <a:spcPct val="150000"/>
              </a:lnSpc>
            </a:pPr>
            <a:r>
              <a:rPr lang="fr-FR" sz="2000" dirty="0" smtClean="0"/>
              <a:t>Le rétinol est, </a:t>
            </a:r>
            <a:r>
              <a:rPr lang="fr-FR" sz="2000" dirty="0" smtClean="0"/>
              <a:t> </a:t>
            </a:r>
            <a:r>
              <a:rPr lang="fr-FR" sz="2000" dirty="0" smtClean="0"/>
              <a:t>l'une des trois formes disponibles de la vitamine A, molécules de la famille des rétinoïdes de première génération. </a:t>
            </a:r>
          </a:p>
          <a:p>
            <a:pPr algn="just">
              <a:lnSpc>
                <a:spcPct val="150000"/>
              </a:lnSpc>
            </a:pPr>
            <a:r>
              <a:rPr lang="fr-FR" sz="2000" dirty="0" smtClean="0"/>
              <a:t>Le rétinol est nécessaire pour de nombreux processus biologiques: </a:t>
            </a:r>
            <a:endParaRPr lang="fr-FR" sz="2000" dirty="0" smtClean="0"/>
          </a:p>
          <a:p>
            <a:pPr algn="just">
              <a:lnSpc>
                <a:spcPct val="150000"/>
              </a:lnSpc>
            </a:pPr>
            <a:r>
              <a:rPr lang="fr-FR" sz="2000" dirty="0" smtClean="0"/>
              <a:t> la croissance </a:t>
            </a:r>
            <a:r>
              <a:rPr lang="fr-FR" sz="2000" dirty="0" smtClean="0"/>
              <a:t>(production d’hormones de croissance)</a:t>
            </a:r>
            <a:endParaRPr lang="fr-FR" sz="2000" dirty="0" smtClean="0"/>
          </a:p>
          <a:p>
            <a:pPr algn="just">
              <a:lnSpc>
                <a:spcPct val="150000"/>
              </a:lnSpc>
            </a:pPr>
            <a:r>
              <a:rPr lang="fr-FR" sz="2000" dirty="0" smtClean="0"/>
              <a:t> la différentiation des épithéliums </a:t>
            </a:r>
          </a:p>
          <a:p>
            <a:pPr algn="just">
              <a:lnSpc>
                <a:spcPct val="150000"/>
              </a:lnSpc>
            </a:pPr>
            <a:r>
              <a:rPr lang="fr-FR" sz="2000" dirty="0" smtClean="0"/>
              <a:t> le maintien de l'intégrité des épithéliums </a:t>
            </a:r>
          </a:p>
          <a:p>
            <a:pPr algn="just">
              <a:lnSpc>
                <a:spcPct val="150000"/>
              </a:lnSpc>
            </a:pPr>
            <a:r>
              <a:rPr lang="fr-FR" sz="2000" dirty="0" smtClean="0"/>
              <a:t> la </a:t>
            </a:r>
            <a:r>
              <a:rPr lang="fr-FR" sz="2000" dirty="0" smtClean="0"/>
              <a:t>reproduction (embryogénèse) </a:t>
            </a:r>
            <a:endParaRPr lang="fr-FR" sz="2000" dirty="0" smtClean="0"/>
          </a:p>
          <a:p>
            <a:pPr algn="just">
              <a:lnSpc>
                <a:spcPct val="150000"/>
              </a:lnSpc>
            </a:pPr>
            <a:r>
              <a:rPr lang="fr-FR" sz="2000" dirty="0" smtClean="0"/>
              <a:t> la </a:t>
            </a:r>
            <a:r>
              <a:rPr lang="fr-FR" sz="2000" dirty="0" smtClean="0"/>
              <a:t>vision</a:t>
            </a:r>
            <a:endParaRPr lang="fr-FR"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71414"/>
            <a:ext cx="8643998" cy="2739211"/>
          </a:xfrm>
          <a:prstGeom prst="rect">
            <a:avLst/>
          </a:prstGeom>
        </p:spPr>
        <p:txBody>
          <a:bodyPr wrap="square">
            <a:spAutoFit/>
          </a:bodyPr>
          <a:lstStyle/>
          <a:p>
            <a:pPr algn="just"/>
            <a:r>
              <a:rPr lang="fr-FR" sz="3200" b="1" dirty="0" smtClean="0">
                <a:solidFill>
                  <a:srgbClr val="FF0000"/>
                </a:solidFill>
              </a:rPr>
              <a:t>LA </a:t>
            </a:r>
            <a:r>
              <a:rPr lang="fr-FR" sz="3200" b="1" dirty="0" smtClean="0">
                <a:solidFill>
                  <a:srgbClr val="FF0000"/>
                </a:solidFill>
              </a:rPr>
              <a:t>TRANSFERRINE</a:t>
            </a:r>
            <a:endParaRPr lang="fr-FR" sz="3200" b="1" dirty="0" smtClean="0">
              <a:solidFill>
                <a:srgbClr val="FF0000"/>
              </a:solidFill>
            </a:endParaRPr>
          </a:p>
          <a:p>
            <a:pPr algn="just">
              <a:lnSpc>
                <a:spcPct val="150000"/>
              </a:lnSpc>
            </a:pPr>
            <a:r>
              <a:rPr lang="fr-FR" sz="2000" dirty="0" smtClean="0"/>
              <a:t>La transferrine est une glycoprotéine de transport du </a:t>
            </a:r>
            <a:r>
              <a:rPr lang="fr-FR" sz="2000" dirty="0" smtClean="0"/>
              <a:t>fer (sous </a:t>
            </a:r>
            <a:r>
              <a:rPr lang="fr-FR" sz="2000" dirty="0" smtClean="0"/>
              <a:t>forme </a:t>
            </a:r>
            <a:r>
              <a:rPr lang="fr-FR" sz="2000" dirty="0" smtClean="0"/>
              <a:t>Fe3+) dont </a:t>
            </a:r>
            <a:r>
              <a:rPr lang="fr-FR" sz="2000" dirty="0" smtClean="0"/>
              <a:t>la demi-vie est </a:t>
            </a:r>
            <a:r>
              <a:rPr lang="fr-FR" sz="2000" dirty="0" smtClean="0"/>
              <a:t>relativement courte 8 à 10 </a:t>
            </a:r>
            <a:r>
              <a:rPr lang="fr-FR" sz="2000" dirty="0" smtClean="0"/>
              <a:t>jours </a:t>
            </a:r>
            <a:r>
              <a:rPr lang="fr-FR" sz="2000" dirty="0" smtClean="0"/>
              <a:t>chez l’homme. </a:t>
            </a:r>
            <a:r>
              <a:rPr lang="fr-FR" sz="2000" dirty="0" smtClean="0"/>
              <a:t>. Sa concentration varie entre 2 et 4 g/l. Elle serait </a:t>
            </a:r>
            <a:r>
              <a:rPr lang="fr-FR" sz="2000" dirty="0" smtClean="0"/>
              <a:t>moins informative </a:t>
            </a:r>
            <a:r>
              <a:rPr lang="fr-FR" sz="2000" dirty="0" smtClean="0"/>
              <a:t>que les dosages de </a:t>
            </a:r>
            <a:r>
              <a:rPr lang="fr-FR" sz="2000" dirty="0" smtClean="0"/>
              <a:t>l’albuminémie </a:t>
            </a:r>
            <a:r>
              <a:rPr lang="fr-FR" sz="2000" dirty="0" smtClean="0"/>
              <a:t>et de la </a:t>
            </a:r>
            <a:r>
              <a:rPr lang="fr-FR" sz="2000" dirty="0" err="1" smtClean="0"/>
              <a:t>préalbuminémie</a:t>
            </a:r>
            <a:r>
              <a:rPr lang="fr-FR" sz="2000" dirty="0" smtClean="0"/>
              <a:t>.</a:t>
            </a:r>
            <a:endParaRPr lang="fr-FR" sz="2000" dirty="0" smtClean="0"/>
          </a:p>
          <a:p>
            <a:pPr algn="just"/>
            <a:endParaRPr lang="fr-FR" sz="2000" dirty="0" smtClean="0"/>
          </a:p>
        </p:txBody>
      </p:sp>
      <p:sp>
        <p:nvSpPr>
          <p:cNvPr id="6" name="Rectangle 5"/>
          <p:cNvSpPr/>
          <p:nvPr/>
        </p:nvSpPr>
        <p:spPr>
          <a:xfrm>
            <a:off x="214282" y="2468115"/>
            <a:ext cx="8429684" cy="2814617"/>
          </a:xfrm>
          <a:prstGeom prst="rect">
            <a:avLst/>
          </a:prstGeom>
        </p:spPr>
        <p:txBody>
          <a:bodyPr wrap="square">
            <a:spAutoFit/>
          </a:bodyPr>
          <a:lstStyle/>
          <a:p>
            <a:pPr algn="just">
              <a:lnSpc>
                <a:spcPct val="150000"/>
              </a:lnSpc>
            </a:pPr>
            <a:r>
              <a:rPr lang="fr-FR" sz="2000" dirty="0" smtClean="0"/>
              <a:t>La transferrine varie avec l’état de réserves martiales, sa spécificité est donc très médiocre car la production hépatique dépend du statut en fer de </a:t>
            </a:r>
            <a:r>
              <a:rPr lang="fr-FR" sz="2000" dirty="0" smtClean="0"/>
              <a:t>l’organisme, </a:t>
            </a:r>
            <a:r>
              <a:rPr lang="fr-FR" sz="2000" dirty="0" smtClean="0"/>
              <a:t>par ailleurs plusieurs situations pathologiques ou physiologiques peuvent également modifier ce taux indépendamment de l’état nutritionnel </a:t>
            </a:r>
            <a:r>
              <a:rPr lang="fr-FR" sz="2000" dirty="0" smtClean="0"/>
              <a:t>. </a:t>
            </a:r>
            <a:r>
              <a:rPr lang="fr-FR" sz="2000" dirty="0" smtClean="0"/>
              <a:t>La transferrine a une sensibilité intermédiaire pour l’évaluation de l’état nutritionnel à court </a:t>
            </a:r>
            <a:r>
              <a:rPr lang="fr-FR" sz="2000" dirty="0" smtClean="0"/>
              <a:t>terme. </a:t>
            </a:r>
            <a:endParaRPr lang="fr-F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540135"/>
            <a:ext cx="8143932" cy="4031873"/>
          </a:xfrm>
          <a:prstGeom prst="rect">
            <a:avLst/>
          </a:prstGeom>
        </p:spPr>
        <p:txBody>
          <a:bodyPr wrap="square">
            <a:spAutoFit/>
          </a:bodyPr>
          <a:lstStyle/>
          <a:p>
            <a:pPr algn="just"/>
            <a:r>
              <a:rPr lang="fr-FR" sz="3200" b="1" dirty="0" smtClean="0"/>
              <a:t>Transferrine et protéine vectrice du rétinol </a:t>
            </a:r>
            <a:r>
              <a:rPr lang="fr-FR" sz="3200" b="1" dirty="0" smtClean="0"/>
              <a:t>(RBP): </a:t>
            </a:r>
            <a:r>
              <a:rPr lang="fr-FR" sz="3200" b="1" dirty="0" smtClean="0"/>
              <a:t>ce sont deux protéines associées au </a:t>
            </a:r>
            <a:r>
              <a:rPr lang="fr-FR" sz="3200" b="1" dirty="0" smtClean="0"/>
              <a:t>statut nutritionnel</a:t>
            </a:r>
            <a:r>
              <a:rPr lang="fr-FR" sz="3200" b="1" dirty="0" smtClean="0"/>
              <a:t>. Cependant, leurs dosages sont complexes et il n’existe pas de valeurs de </a:t>
            </a:r>
            <a:r>
              <a:rPr lang="fr-FR" sz="3200" b="1" dirty="0" smtClean="0"/>
              <a:t>référence précises</a:t>
            </a:r>
            <a:r>
              <a:rPr lang="fr-FR" sz="3200" b="1" dirty="0" smtClean="0"/>
              <a:t>. Ces dosages biologiques apparaissent intéressant pour la recherche mais ne sont </a:t>
            </a:r>
            <a:r>
              <a:rPr lang="fr-FR" sz="3200" b="1" dirty="0" smtClean="0"/>
              <a:t>pas utilisés </a:t>
            </a:r>
            <a:r>
              <a:rPr lang="fr-FR" sz="3200" b="1" dirty="0" smtClean="0"/>
              <a:t>en pratique clinique.</a:t>
            </a:r>
          </a:p>
          <a:p>
            <a:pPr algn="just"/>
            <a:endParaRPr lang="fr-FR"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857232"/>
            <a:ext cx="8429684" cy="4031873"/>
          </a:xfrm>
          <a:prstGeom prst="rect">
            <a:avLst/>
          </a:prstGeom>
        </p:spPr>
        <p:txBody>
          <a:bodyPr wrap="square">
            <a:spAutoFit/>
          </a:bodyPr>
          <a:lstStyle/>
          <a:p>
            <a:pPr algn="just"/>
            <a:r>
              <a:rPr lang="fr-FR" sz="3200" b="1" dirty="0" smtClean="0"/>
              <a:t>L’évaluation de l’état nutritionnel d’un sujet permet de décider la mise </a:t>
            </a:r>
            <a:r>
              <a:rPr lang="fr-FR" sz="3200" b="1" dirty="0" smtClean="0"/>
              <a:t>en place </a:t>
            </a:r>
            <a:r>
              <a:rPr lang="fr-FR" sz="3200" b="1" dirty="0" smtClean="0"/>
              <a:t>d’une thérapie adaptée et de prévoir les risques de complications </a:t>
            </a:r>
            <a:r>
              <a:rPr lang="fr-FR" sz="3200" b="1" dirty="0" smtClean="0"/>
              <a:t>liées à </a:t>
            </a:r>
            <a:r>
              <a:rPr lang="fr-FR" sz="3200" b="1" dirty="0" smtClean="0"/>
              <a:t>la pathologie ou à la dénutrition. Comme les méthodes cliniques </a:t>
            </a:r>
            <a:r>
              <a:rPr lang="fr-FR" sz="3200" b="1" dirty="0" smtClean="0"/>
              <a:t>manquent de </a:t>
            </a:r>
            <a:r>
              <a:rPr lang="fr-FR" sz="3200" b="1" dirty="0" smtClean="0"/>
              <a:t>précision, plusieurs marqueurs </a:t>
            </a:r>
            <a:r>
              <a:rPr lang="fr-FR" sz="3200" b="1" dirty="0" smtClean="0"/>
              <a:t>biologiques ont </a:t>
            </a:r>
            <a:r>
              <a:rPr lang="fr-FR" sz="3200" b="1" dirty="0" smtClean="0"/>
              <a:t>été développés </a:t>
            </a:r>
            <a:r>
              <a:rPr lang="fr-FR" sz="3200" b="1" dirty="0" smtClean="0"/>
              <a:t>en médecine </a:t>
            </a:r>
            <a:r>
              <a:rPr lang="fr-FR" sz="3200" b="1" dirty="0" smtClean="0"/>
              <a:t>humaine</a:t>
            </a:r>
            <a:r>
              <a:rPr lang="fr-FR" sz="3200" b="1" dirty="0" smtClean="0"/>
              <a:t>.</a:t>
            </a:r>
            <a:endParaRPr lang="fr-FR" sz="3200"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428604"/>
            <a:ext cx="8286808" cy="5663089"/>
          </a:xfrm>
          <a:prstGeom prst="rect">
            <a:avLst/>
          </a:prstGeom>
        </p:spPr>
        <p:txBody>
          <a:bodyPr wrap="square">
            <a:spAutoFit/>
          </a:bodyPr>
          <a:lstStyle/>
          <a:p>
            <a:r>
              <a:rPr lang="fr-FR" sz="3200" b="1" dirty="0" smtClean="0">
                <a:solidFill>
                  <a:srgbClr val="FF0000"/>
                </a:solidFill>
              </a:rPr>
              <a:t>Créatinine urinaire</a:t>
            </a:r>
          </a:p>
          <a:p>
            <a:pPr algn="just"/>
            <a:endParaRPr lang="fr-FR" sz="2400" dirty="0" smtClean="0"/>
          </a:p>
          <a:p>
            <a:pPr algn="just"/>
            <a:r>
              <a:rPr lang="fr-FR" sz="2400" dirty="0" smtClean="0"/>
              <a:t>Le </a:t>
            </a:r>
            <a:r>
              <a:rPr lang="fr-FR" sz="2400" dirty="0" smtClean="0"/>
              <a:t>dosage de la </a:t>
            </a:r>
            <a:r>
              <a:rPr lang="fr-FR" sz="2400" dirty="0" err="1" smtClean="0"/>
              <a:t>créatininurie</a:t>
            </a:r>
            <a:r>
              <a:rPr lang="fr-FR" sz="2400" dirty="0" smtClean="0"/>
              <a:t> des 24 heures repose sur le principe que la créatine étant localisée dans 98 % dans le muscle et que sa conversion en créatinine est relativement constante, l’excrétion urinaire quotidienne de créatinine reflète la masse musculaire de l’organisme et donc son statut </a:t>
            </a:r>
            <a:r>
              <a:rPr lang="fr-FR" sz="2400" dirty="0" smtClean="0"/>
              <a:t>protéique. (L’élimination </a:t>
            </a:r>
            <a:r>
              <a:rPr lang="fr-FR" sz="2400" dirty="0" smtClean="0"/>
              <a:t>sur 24 heures de créatinine est le reflet de la masse musculaire de </a:t>
            </a:r>
            <a:r>
              <a:rPr lang="fr-FR" sz="2400" dirty="0" smtClean="0"/>
              <a:t>l’organisme). </a:t>
            </a:r>
          </a:p>
          <a:p>
            <a:pPr algn="just"/>
            <a:endParaRPr lang="fr-FR" sz="2400" dirty="0" smtClean="0"/>
          </a:p>
          <a:p>
            <a:pPr algn="just"/>
            <a:r>
              <a:rPr lang="fr-FR" sz="2400" dirty="0" smtClean="0"/>
              <a:t> </a:t>
            </a:r>
            <a:r>
              <a:rPr lang="fr-FR" sz="2400" dirty="0" smtClean="0"/>
              <a:t>Ainsi </a:t>
            </a:r>
            <a:r>
              <a:rPr lang="fr-FR" sz="2400" dirty="0" smtClean="0"/>
              <a:t>il a été établi que l’excrétion urinaire de 1 mg de créatinine correspond à 18.6 g de protéines musculaires, en dehors de l’insuffisance </a:t>
            </a:r>
            <a:r>
              <a:rPr lang="fr-FR" sz="2400" dirty="0" smtClean="0"/>
              <a:t>rénale.</a:t>
            </a:r>
          </a:p>
          <a:p>
            <a:pPr algn="just"/>
            <a:endParaRPr lang="fr-FR" sz="2400"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1033645"/>
            <a:ext cx="8501122" cy="4467057"/>
          </a:xfrm>
          <a:prstGeom prst="rect">
            <a:avLst/>
          </a:prstGeom>
        </p:spPr>
        <p:txBody>
          <a:bodyPr wrap="square">
            <a:spAutoFit/>
          </a:bodyPr>
          <a:lstStyle/>
          <a:p>
            <a:pPr algn="just">
              <a:lnSpc>
                <a:spcPct val="150000"/>
              </a:lnSpc>
            </a:pPr>
            <a:r>
              <a:rPr lang="fr-FR" sz="2400" dirty="0" smtClean="0"/>
              <a:t>Pour </a:t>
            </a:r>
            <a:r>
              <a:rPr lang="fr-FR" sz="2400" dirty="0" smtClean="0"/>
              <a:t>illustration, après une crise cardiaque, la myoglobine est libérée dans le plasma. Certaines protéines peuvent être sécrétées à partir de cellules cancéreuses ou de tissus malades. Ces protéines sont </a:t>
            </a:r>
            <a:r>
              <a:rPr lang="fr-FR" sz="2400" b="1" dirty="0" smtClean="0"/>
              <a:t>des marqueurs biologiques </a:t>
            </a:r>
            <a:r>
              <a:rPr lang="fr-FR" sz="2400" dirty="0" smtClean="0"/>
              <a:t>ou </a:t>
            </a:r>
            <a:r>
              <a:rPr lang="fr-FR" sz="2400" dirty="0" err="1" smtClean="0"/>
              <a:t>biomarqueurs</a:t>
            </a:r>
            <a:r>
              <a:rPr lang="fr-FR" sz="2400" dirty="0" smtClean="0"/>
              <a:t> potentiels. Par définition, un</a:t>
            </a:r>
            <a:r>
              <a:rPr lang="fr-FR" sz="2400" b="1" dirty="0" smtClean="0"/>
              <a:t> </a:t>
            </a:r>
            <a:r>
              <a:rPr lang="fr-FR" sz="2400" b="1" dirty="0" err="1" smtClean="0"/>
              <a:t>biomarqueur</a:t>
            </a:r>
            <a:r>
              <a:rPr lang="fr-FR" sz="2400" b="1" dirty="0" smtClean="0"/>
              <a:t> </a:t>
            </a:r>
            <a:r>
              <a:rPr lang="fr-FR" sz="2400" dirty="0" smtClean="0"/>
              <a:t>est une caractéristique qui peut être mesurée objectivement comme indicateur d’un processus biologique normal, d’un processus pathologique ou comme réponse à une intervention thérapeutique </a:t>
            </a:r>
            <a:r>
              <a:rPr lang="fr-FR" sz="2400" dirty="0" smtClean="0"/>
              <a:t>. </a:t>
            </a:r>
            <a:endParaRPr lang="fr-FR" sz="2400" dirty="0"/>
          </a:p>
        </p:txBody>
      </p:sp>
      <p:sp>
        <p:nvSpPr>
          <p:cNvPr id="5" name="ZoneTexte 4"/>
          <p:cNvSpPr txBox="1"/>
          <p:nvPr/>
        </p:nvSpPr>
        <p:spPr>
          <a:xfrm>
            <a:off x="714348" y="285728"/>
            <a:ext cx="5055615" cy="584775"/>
          </a:xfrm>
          <a:prstGeom prst="rect">
            <a:avLst/>
          </a:prstGeom>
          <a:noFill/>
        </p:spPr>
        <p:txBody>
          <a:bodyPr wrap="none" rtlCol="0">
            <a:spAutoFit/>
          </a:bodyPr>
          <a:lstStyle/>
          <a:p>
            <a:r>
              <a:rPr lang="fr-FR" sz="3200" b="1" dirty="0" smtClean="0">
                <a:solidFill>
                  <a:srgbClr val="FF0000"/>
                </a:solidFill>
              </a:rPr>
              <a:t>Définition d’un </a:t>
            </a:r>
            <a:r>
              <a:rPr lang="fr-FR" sz="3200" b="1" dirty="0" err="1" smtClean="0">
                <a:solidFill>
                  <a:srgbClr val="FF0000"/>
                </a:solidFill>
              </a:rPr>
              <a:t>biomarqueur</a:t>
            </a:r>
            <a:endParaRPr lang="fr-FR" sz="32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785794"/>
            <a:ext cx="8643998" cy="5016758"/>
          </a:xfrm>
          <a:prstGeom prst="rect">
            <a:avLst/>
          </a:prstGeom>
        </p:spPr>
        <p:txBody>
          <a:bodyPr wrap="square">
            <a:spAutoFit/>
          </a:bodyPr>
          <a:lstStyle/>
          <a:p>
            <a:pPr algn="just">
              <a:lnSpc>
                <a:spcPct val="200000"/>
              </a:lnSpc>
            </a:pPr>
            <a:r>
              <a:rPr lang="fr-FR" sz="3200" dirty="0" smtClean="0"/>
              <a:t>Un grand nombre de marqueurs </a:t>
            </a:r>
            <a:r>
              <a:rPr lang="fr-FR" sz="3200" dirty="0" smtClean="0"/>
              <a:t>biologiques </a:t>
            </a:r>
            <a:r>
              <a:rPr lang="fr-FR" sz="3200" dirty="0" smtClean="0"/>
              <a:t>ont été proposés pour </a:t>
            </a:r>
            <a:r>
              <a:rPr lang="fr-FR" sz="3200" dirty="0" smtClean="0"/>
              <a:t>évaluer l'état </a:t>
            </a:r>
            <a:r>
              <a:rPr lang="fr-FR" sz="3200" dirty="0" smtClean="0"/>
              <a:t>nutritionnel. Leur intérêt clinique est d'aider au dépistage de la </a:t>
            </a:r>
            <a:r>
              <a:rPr lang="fr-FR" sz="3200" dirty="0" smtClean="0"/>
              <a:t>dénutrition à </a:t>
            </a:r>
            <a:r>
              <a:rPr lang="fr-FR" sz="3200" dirty="0" smtClean="0"/>
              <a:t>un stade </a:t>
            </a:r>
            <a:r>
              <a:rPr lang="fr-FR" sz="3200" dirty="0" err="1" smtClean="0"/>
              <a:t>infraclinique</a:t>
            </a:r>
            <a:r>
              <a:rPr lang="fr-FR" sz="3200" dirty="0" smtClean="0"/>
              <a:t> et d'évaluer l'efficacité de la </a:t>
            </a:r>
            <a:r>
              <a:rPr lang="fr-FR" sz="3200" dirty="0" err="1" smtClean="0"/>
              <a:t>renutrition</a:t>
            </a:r>
            <a:r>
              <a:rPr lang="fr-FR" sz="3200" dirty="0" smtClean="0"/>
              <a:t>.</a:t>
            </a:r>
            <a:endParaRPr lang="fr-F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71415"/>
            <a:ext cx="8072494" cy="7201972"/>
          </a:xfrm>
          <a:prstGeom prst="rect">
            <a:avLst/>
          </a:prstGeom>
        </p:spPr>
        <p:txBody>
          <a:bodyPr wrap="square">
            <a:spAutoFit/>
          </a:bodyPr>
          <a:lstStyle/>
          <a:p>
            <a:pPr algn="just">
              <a:lnSpc>
                <a:spcPct val="150000"/>
              </a:lnSpc>
            </a:pPr>
            <a:r>
              <a:rPr lang="fr-FR" sz="2000" dirty="0" smtClean="0"/>
              <a:t>Plusieurs marqueurs biologiques sont disponibles pour évaluer l’état nutritionnel d’un patient, les plus utilisés sont </a:t>
            </a:r>
            <a:r>
              <a:rPr lang="fr-FR" sz="2400" dirty="0" smtClean="0">
                <a:solidFill>
                  <a:srgbClr val="FF0000"/>
                </a:solidFill>
              </a:rPr>
              <a:t>l’albumine</a:t>
            </a:r>
            <a:r>
              <a:rPr lang="fr-FR" sz="2000" dirty="0" smtClean="0"/>
              <a:t> et la </a:t>
            </a:r>
            <a:r>
              <a:rPr lang="fr-FR" sz="2400" dirty="0" err="1" smtClean="0">
                <a:solidFill>
                  <a:srgbClr val="FF0000"/>
                </a:solidFill>
              </a:rPr>
              <a:t>préalbumine</a:t>
            </a:r>
            <a:r>
              <a:rPr lang="fr-FR" sz="2000" dirty="0" smtClean="0"/>
              <a:t>, qui reflètent le stock disponible en acides aminés pour la synthèse hépatique de </a:t>
            </a:r>
            <a:r>
              <a:rPr lang="fr-FR" sz="2000" dirty="0" smtClean="0"/>
              <a:t>protéines et  sont </a:t>
            </a:r>
            <a:r>
              <a:rPr lang="fr-FR" sz="2000" dirty="0" smtClean="0"/>
              <a:t>le témoin d’une carence protéique retentissant sur les fonctions de défense de l’organisme (immunité </a:t>
            </a:r>
            <a:r>
              <a:rPr lang="fr-FR" sz="2000" dirty="0" smtClean="0"/>
              <a:t>…). </a:t>
            </a:r>
          </a:p>
          <a:p>
            <a:pPr algn="just">
              <a:lnSpc>
                <a:spcPct val="150000"/>
              </a:lnSpc>
            </a:pPr>
            <a:r>
              <a:rPr lang="fr-FR" sz="2000" dirty="0" smtClean="0"/>
              <a:t>Les taux sanguins de ces marqueurs </a:t>
            </a:r>
            <a:r>
              <a:rPr lang="fr-FR" sz="2000" dirty="0" smtClean="0"/>
              <a:t>diminuent au cours des états d’</a:t>
            </a:r>
            <a:r>
              <a:rPr lang="fr-FR" sz="2000" dirty="0" err="1" smtClean="0"/>
              <a:t>hypercatabolisme</a:t>
            </a:r>
            <a:r>
              <a:rPr lang="fr-FR" sz="2000" dirty="0" smtClean="0"/>
              <a:t>, de manière inversement proportionnelle à l’augmentation du taux de CRP</a:t>
            </a:r>
            <a:r>
              <a:rPr lang="fr-FR" sz="2000" dirty="0" smtClean="0"/>
              <a:t>. Pour cela il est nécessaire d’évaluer les taux sériques des protéines de l’inflammation (CRP) afin d’éliminer l’hypothèse du syndrome inflammatoire. </a:t>
            </a:r>
            <a:r>
              <a:rPr lang="fr-FR" sz="2000" dirty="0" smtClean="0"/>
              <a:t>Des situations physiologiques abaissent leurs seuils, comme le jeûne prolongé ou la grossesse. Les concentrations sériques des protéines dites nutritionnelles chutent en présence d’une insuffisance hépatocellulaire, d’un syndrome néphrotique, d’une entéropathie exsudative, de brulures </a:t>
            </a:r>
            <a:r>
              <a:rPr lang="fr-FR" sz="2000" dirty="0" smtClean="0"/>
              <a:t>étendues. </a:t>
            </a:r>
            <a:endParaRPr lang="fr-FR" sz="2000" dirty="0" smtClean="0"/>
          </a:p>
          <a:p>
            <a:pPr algn="just">
              <a:lnSpc>
                <a:spcPct val="150000"/>
              </a:lnSpc>
            </a:pPr>
            <a:r>
              <a:rPr lang="fr-FR" sz="2000" dirty="0" smtClean="0"/>
              <a:t>  </a:t>
            </a:r>
            <a:endParaRPr lang="fr-FR" sz="2000" dirty="0"/>
          </a:p>
        </p:txBody>
      </p:sp>
      <p:sp>
        <p:nvSpPr>
          <p:cNvPr id="3" name="Rectangle 2"/>
          <p:cNvSpPr/>
          <p:nvPr/>
        </p:nvSpPr>
        <p:spPr>
          <a:xfrm>
            <a:off x="214282" y="4755261"/>
            <a:ext cx="8715436" cy="369332"/>
          </a:xfrm>
          <a:prstGeom prst="rect">
            <a:avLst/>
          </a:prstGeom>
        </p:spPr>
        <p:txBody>
          <a:bodyPr wrap="square">
            <a:spAutoFit/>
          </a:bodyPr>
          <a:lstStyle/>
          <a:p>
            <a:r>
              <a:rPr lang="fr-FR" dirty="0" smtClean="0"/>
              <a:t>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00042"/>
            <a:ext cx="8643998" cy="4985980"/>
          </a:xfrm>
          <a:prstGeom prst="rect">
            <a:avLst/>
          </a:prstGeom>
        </p:spPr>
        <p:txBody>
          <a:bodyPr wrap="square">
            <a:spAutoFit/>
          </a:bodyPr>
          <a:lstStyle/>
          <a:p>
            <a:pPr algn="just">
              <a:lnSpc>
                <a:spcPct val="150000"/>
              </a:lnSpc>
            </a:pPr>
            <a:r>
              <a:rPr lang="fr-FR" sz="2000" b="1" dirty="0" smtClean="0"/>
              <a:t>L'albumine</a:t>
            </a:r>
            <a:r>
              <a:rPr lang="fr-FR" sz="2000" dirty="0" smtClean="0"/>
              <a:t> est une protéine </a:t>
            </a:r>
            <a:r>
              <a:rPr lang="fr-FR" sz="2000" dirty="0" smtClean="0"/>
              <a:t>globulaire plasmatique </a:t>
            </a:r>
            <a:r>
              <a:rPr lang="fr-FR" sz="2000" dirty="0" smtClean="0"/>
              <a:t>produite par le foie, l'intervalle normal de concentration en albumine dans le sang est 35 à 50 g/l, et elle représente habituellement environ 60% des protéines plasmatiques, toutes les autres protéines du plasma sont désignées collectivement sous le nom de globulines. </a:t>
            </a:r>
          </a:p>
          <a:p>
            <a:pPr algn="just">
              <a:lnSpc>
                <a:spcPct val="150000"/>
              </a:lnSpc>
            </a:pPr>
            <a:r>
              <a:rPr lang="fr-FR" sz="2000" dirty="0" smtClean="0"/>
              <a:t>L'albumine est essentielle pour le </a:t>
            </a:r>
            <a:r>
              <a:rPr lang="fr-FR" sz="2000" dirty="0" smtClean="0"/>
              <a:t>maintien </a:t>
            </a:r>
            <a:r>
              <a:rPr lang="fr-FR" sz="2000" dirty="0" smtClean="0"/>
              <a:t>de la pression anodique indispensable pour la bonne répartition des liquides entre les vaisseaux sanguins et les tissus</a:t>
            </a:r>
            <a:r>
              <a:rPr lang="fr-FR" sz="2000" dirty="0" smtClean="0"/>
              <a:t>.(CTD: </a:t>
            </a:r>
            <a:r>
              <a:rPr lang="fr-FR" sz="2000" dirty="0" smtClean="0"/>
              <a:t>Le maintien de la pression </a:t>
            </a:r>
            <a:r>
              <a:rPr lang="fr-FR" sz="2000" dirty="0" err="1" smtClean="0"/>
              <a:t>colloido</a:t>
            </a:r>
            <a:r>
              <a:rPr lang="fr-FR" sz="2000" dirty="0" smtClean="0"/>
              <a:t>-osmotique et la nutrition des </a:t>
            </a:r>
            <a:r>
              <a:rPr lang="fr-FR" sz="2000" dirty="0" smtClean="0"/>
              <a:t>tissus). </a:t>
            </a:r>
          </a:p>
          <a:p>
            <a:pPr algn="just">
              <a:lnSpc>
                <a:spcPct val="150000"/>
              </a:lnSpc>
            </a:pPr>
            <a:r>
              <a:rPr lang="fr-FR" sz="2000" dirty="0" smtClean="0"/>
              <a:t> </a:t>
            </a:r>
            <a:endParaRPr lang="fr-FR" sz="2000"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714348" y="285728"/>
            <a:ext cx="4165499" cy="584775"/>
          </a:xfrm>
          <a:prstGeom prst="rect">
            <a:avLst/>
          </a:prstGeom>
          <a:noFill/>
        </p:spPr>
        <p:txBody>
          <a:bodyPr wrap="none" rtlCol="0">
            <a:spAutoFit/>
          </a:bodyPr>
          <a:lstStyle/>
          <a:p>
            <a:r>
              <a:rPr lang="fr-FR" sz="3200" b="1" dirty="0" smtClean="0">
                <a:solidFill>
                  <a:srgbClr val="FF0000"/>
                </a:solidFill>
              </a:rPr>
              <a:t>Structure de l’albumine</a:t>
            </a:r>
            <a:endParaRPr lang="fr-FR" sz="3200" b="1" dirty="0">
              <a:solidFill>
                <a:srgbClr val="FF0000"/>
              </a:solidFill>
            </a:endParaRPr>
          </a:p>
        </p:txBody>
      </p:sp>
      <p:pic>
        <p:nvPicPr>
          <p:cNvPr id="1027" name="Picture 3"/>
          <p:cNvPicPr>
            <a:picLocks noChangeAspect="1" noChangeArrowheads="1"/>
          </p:cNvPicPr>
          <p:nvPr/>
        </p:nvPicPr>
        <p:blipFill>
          <a:blip r:embed="rId2"/>
          <a:srcRect/>
          <a:stretch>
            <a:fillRect/>
          </a:stretch>
        </p:blipFill>
        <p:spPr bwMode="auto">
          <a:xfrm>
            <a:off x="428596" y="928670"/>
            <a:ext cx="8286808" cy="3200400"/>
          </a:xfrm>
          <a:prstGeom prst="rect">
            <a:avLst/>
          </a:prstGeom>
          <a:noFill/>
          <a:ln w="9525">
            <a:noFill/>
            <a:miter lim="800000"/>
            <a:headEnd/>
            <a:tailEnd/>
          </a:ln>
          <a:effectLst/>
        </p:spPr>
      </p:pic>
      <p:sp>
        <p:nvSpPr>
          <p:cNvPr id="8" name="Rectangle 7"/>
          <p:cNvSpPr/>
          <p:nvPr/>
        </p:nvSpPr>
        <p:spPr>
          <a:xfrm>
            <a:off x="142844" y="4291620"/>
            <a:ext cx="8786874" cy="2554545"/>
          </a:xfrm>
          <a:prstGeom prst="rect">
            <a:avLst/>
          </a:prstGeom>
        </p:spPr>
        <p:txBody>
          <a:bodyPr wrap="square">
            <a:spAutoFit/>
          </a:bodyPr>
          <a:lstStyle/>
          <a:p>
            <a:pPr algn="just"/>
            <a:r>
              <a:rPr lang="fr-FR" sz="2000" dirty="0" smtClean="0"/>
              <a:t>La structure primaire consiste en une chaîne polypeptidique de 585 et 583 acides aminés respectivement pour la SAH et la </a:t>
            </a:r>
            <a:r>
              <a:rPr lang="fr-FR" sz="2000" dirty="0" smtClean="0"/>
              <a:t>SAB.</a:t>
            </a:r>
          </a:p>
          <a:p>
            <a:pPr algn="just"/>
            <a:r>
              <a:rPr lang="fr-FR" sz="2000" dirty="0" smtClean="0"/>
              <a:t>La structure, constituée de 3 domaines homologues divisés en 9 boucles (sous- domaine) dont la stabilité est assurée par les 17 ponts disulfures, confère à la protéine une certaine flexibilité </a:t>
            </a:r>
            <a:r>
              <a:rPr lang="fr-FR" sz="2000" b="1" dirty="0" smtClean="0"/>
              <a:t>(Figure </a:t>
            </a:r>
            <a:r>
              <a:rPr lang="fr-FR" sz="2000" b="1" dirty="0" smtClean="0"/>
              <a:t>). </a:t>
            </a:r>
            <a:r>
              <a:rPr lang="fr-FR" sz="2000" b="1" dirty="0" smtClean="0"/>
              <a:t>La forme hélicoïdale (hélice </a:t>
            </a:r>
            <a:r>
              <a:rPr lang="el-GR" sz="2000" b="1" dirty="0" smtClean="0"/>
              <a:t>α</a:t>
            </a:r>
            <a:r>
              <a:rPr lang="fr-FR" sz="2000" b="1" dirty="0" smtClean="0"/>
              <a:t>) </a:t>
            </a:r>
            <a:r>
              <a:rPr lang="fr-FR" sz="2000" b="1" dirty="0" smtClean="0"/>
              <a:t>représente 67% de la structure secondaire, tandis que la forme en feuillet </a:t>
            </a:r>
            <a:r>
              <a:rPr lang="el-GR" sz="2000" b="1" dirty="0" smtClean="0"/>
              <a:t>β</a:t>
            </a:r>
            <a:r>
              <a:rPr lang="fr-FR" sz="2000" b="1" dirty="0" smtClean="0"/>
              <a:t> </a:t>
            </a:r>
            <a:r>
              <a:rPr lang="fr-FR" sz="2000" b="1" dirty="0" smtClean="0"/>
              <a:t>est totalement absente à l'état natif.</a:t>
            </a:r>
          </a:p>
          <a:p>
            <a:pPr algn="just"/>
            <a:endParaRPr 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785794"/>
            <a:ext cx="8715436" cy="4247317"/>
          </a:xfrm>
          <a:prstGeom prst="rect">
            <a:avLst/>
          </a:prstGeom>
        </p:spPr>
        <p:txBody>
          <a:bodyPr wrap="square">
            <a:spAutoFit/>
          </a:bodyPr>
          <a:lstStyle/>
          <a:p>
            <a:pPr algn="just">
              <a:lnSpc>
                <a:spcPct val="150000"/>
              </a:lnSpc>
            </a:pPr>
            <a:r>
              <a:rPr lang="fr-FR" sz="2000" dirty="0" smtClean="0"/>
              <a:t>L'albumine </a:t>
            </a:r>
            <a:r>
              <a:rPr lang="fr-FR" sz="2000" dirty="0" smtClean="0"/>
              <a:t>est synthétisée par le foie et représente </a:t>
            </a:r>
            <a:r>
              <a:rPr lang="fr-FR" sz="2000" dirty="0" smtClean="0"/>
              <a:t>60</a:t>
            </a:r>
            <a:r>
              <a:rPr lang="fr-FR" sz="2000" dirty="0" smtClean="0"/>
              <a:t>% de l'ensemble des protéines plasmatiques. La synthèse de cette protéine est soumise à une régulation très fine par le statut nutritionnel, l'insuline, le cortisol, le glucagon ou les hormones thyroïdiennes. La demi-vie est de deux à trois semaines puis la molécule est catabolisée par le système </a:t>
            </a:r>
            <a:r>
              <a:rPr lang="fr-FR" sz="2000" dirty="0" smtClean="0"/>
              <a:t>réticulo-endothélial. </a:t>
            </a:r>
            <a:r>
              <a:rPr lang="fr-FR" sz="2000" dirty="0" smtClean="0"/>
              <a:t>L'albumine est synthétisée par le foie à raison de 10-15 g/j qui sont déversés presque intégralement dans la circulation et se répartissent entre le plasma et ensuite par diffusion dans les tissus </a:t>
            </a:r>
            <a:r>
              <a:rPr lang="fr-FR" sz="2000" dirty="0" err="1" smtClean="0"/>
              <a:t>interstitiaux</a:t>
            </a:r>
            <a:r>
              <a:rPr lang="fr-FR" sz="2000" dirty="0" smtClean="0"/>
              <a:t> (5% par heure) d'où ils sont résorbés par le système </a:t>
            </a:r>
            <a:r>
              <a:rPr lang="fr-FR" sz="2000" dirty="0" smtClean="0"/>
              <a:t>lymphatique.</a:t>
            </a:r>
            <a:endParaRPr lang="fr-FR" sz="2000" dirty="0"/>
          </a:p>
        </p:txBody>
      </p:sp>
      <p:sp>
        <p:nvSpPr>
          <p:cNvPr id="5" name="Rectangle 4"/>
          <p:cNvSpPr/>
          <p:nvPr/>
        </p:nvSpPr>
        <p:spPr>
          <a:xfrm>
            <a:off x="285720" y="71414"/>
            <a:ext cx="4118820" cy="584775"/>
          </a:xfrm>
          <a:prstGeom prst="rect">
            <a:avLst/>
          </a:prstGeom>
        </p:spPr>
        <p:txBody>
          <a:bodyPr wrap="none">
            <a:spAutoFit/>
          </a:bodyPr>
          <a:lstStyle/>
          <a:p>
            <a:r>
              <a:rPr lang="fr-FR" sz="3200" b="1" dirty="0" smtClean="0">
                <a:solidFill>
                  <a:srgbClr val="FF0000"/>
                </a:solidFill>
              </a:rPr>
              <a:t>Synthèse de </a:t>
            </a:r>
            <a:r>
              <a:rPr lang="fr-FR" sz="3200" b="1" dirty="0" smtClean="0">
                <a:solidFill>
                  <a:srgbClr val="FF0000"/>
                </a:solidFill>
              </a:rPr>
              <a:t>l’albumine</a:t>
            </a:r>
            <a:endParaRPr lang="fr-FR" sz="32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7158" y="58143"/>
            <a:ext cx="6580391" cy="584775"/>
          </a:xfrm>
          <a:prstGeom prst="rect">
            <a:avLst/>
          </a:prstGeom>
        </p:spPr>
        <p:txBody>
          <a:bodyPr wrap="none">
            <a:spAutoFit/>
          </a:bodyPr>
          <a:lstStyle/>
          <a:p>
            <a:r>
              <a:rPr lang="fr-FR" sz="3200" b="1" dirty="0" smtClean="0">
                <a:solidFill>
                  <a:srgbClr val="FF0000"/>
                </a:solidFill>
              </a:rPr>
              <a:t>Fonction physiologique de l’albumine</a:t>
            </a:r>
            <a:r>
              <a:rPr lang="fr-FR" b="1" dirty="0" smtClean="0"/>
              <a:t> </a:t>
            </a:r>
            <a:endParaRPr lang="fr-FR" dirty="0"/>
          </a:p>
        </p:txBody>
      </p:sp>
      <p:sp>
        <p:nvSpPr>
          <p:cNvPr id="7" name="Rectangle 6"/>
          <p:cNvSpPr/>
          <p:nvPr/>
        </p:nvSpPr>
        <p:spPr>
          <a:xfrm>
            <a:off x="142844" y="601690"/>
            <a:ext cx="8715436" cy="5078313"/>
          </a:xfrm>
          <a:prstGeom prst="rect">
            <a:avLst/>
          </a:prstGeom>
        </p:spPr>
        <p:txBody>
          <a:bodyPr wrap="square">
            <a:spAutoFit/>
          </a:bodyPr>
          <a:lstStyle/>
          <a:p>
            <a:pPr algn="just">
              <a:lnSpc>
                <a:spcPct val="150000"/>
              </a:lnSpc>
            </a:pPr>
            <a:r>
              <a:rPr lang="fr-FR" dirty="0" smtClean="0"/>
              <a:t>L'albumine est synthétisée dans le foie sous forme de précurseurs, la </a:t>
            </a:r>
            <a:r>
              <a:rPr lang="fr-FR" dirty="0" err="1" smtClean="0"/>
              <a:t>prépro</a:t>
            </a:r>
            <a:r>
              <a:rPr lang="fr-FR" dirty="0" smtClean="0"/>
              <a:t>-albumine puis la pro-albumine. Cette dernière débute par un </a:t>
            </a:r>
            <a:r>
              <a:rPr lang="fr-FR" dirty="0" err="1" smtClean="0"/>
              <a:t>propéptide</a:t>
            </a:r>
            <a:r>
              <a:rPr lang="fr-FR" dirty="0" smtClean="0"/>
              <a:t> de 6 aminoacides, </a:t>
            </a:r>
            <a:r>
              <a:rPr lang="fr-FR" dirty="0" err="1" smtClean="0"/>
              <a:t>Arg</a:t>
            </a:r>
            <a:r>
              <a:rPr lang="fr-FR" dirty="0" smtClean="0"/>
              <a:t>-</a:t>
            </a:r>
            <a:r>
              <a:rPr lang="fr-FR" dirty="0" err="1" smtClean="0"/>
              <a:t>gly</a:t>
            </a:r>
            <a:r>
              <a:rPr lang="fr-FR" dirty="0" smtClean="0"/>
              <a:t>-val-</a:t>
            </a:r>
            <a:r>
              <a:rPr lang="fr-FR" dirty="0" err="1" smtClean="0"/>
              <a:t>phe</a:t>
            </a:r>
            <a:r>
              <a:rPr lang="fr-FR" dirty="0" smtClean="0"/>
              <a:t>-</a:t>
            </a:r>
            <a:r>
              <a:rPr lang="fr-FR" dirty="0" err="1" smtClean="0"/>
              <a:t>arg</a:t>
            </a:r>
            <a:r>
              <a:rPr lang="fr-FR" dirty="0" smtClean="0"/>
              <a:t>-</a:t>
            </a:r>
            <a:r>
              <a:rPr lang="fr-FR" dirty="0" err="1" smtClean="0"/>
              <a:t>arg</a:t>
            </a:r>
            <a:r>
              <a:rPr lang="fr-FR" dirty="0" smtClean="0"/>
              <a:t>, qui devance la chaîne polypeptidique constituant l'albumine. </a:t>
            </a:r>
          </a:p>
          <a:p>
            <a:pPr algn="just">
              <a:lnSpc>
                <a:spcPct val="150000"/>
              </a:lnSpc>
            </a:pPr>
            <a:r>
              <a:rPr lang="fr-FR" dirty="0" smtClean="0"/>
              <a:t> Normalement</a:t>
            </a:r>
            <a:r>
              <a:rPr lang="fr-FR" dirty="0" smtClean="0"/>
              <a:t>, un homme de 70 Kg synthétise 14 grammes d'albumines par jour, son taux de synthèse varie entre 120 et 200 mg/Kg/j et sa demi-vie </a:t>
            </a:r>
            <a:r>
              <a:rPr lang="fr-FR" dirty="0" err="1" smtClean="0"/>
              <a:t>intravasculaire</a:t>
            </a:r>
            <a:r>
              <a:rPr lang="fr-FR" dirty="0" smtClean="0"/>
              <a:t> est comprise entre 14 et 20 jours </a:t>
            </a:r>
            <a:r>
              <a:rPr lang="fr-FR" dirty="0" smtClean="0"/>
              <a:t>. </a:t>
            </a:r>
            <a:endParaRPr lang="fr-FR" dirty="0" smtClean="0"/>
          </a:p>
          <a:p>
            <a:pPr algn="just">
              <a:lnSpc>
                <a:spcPct val="150000"/>
              </a:lnSpc>
            </a:pPr>
            <a:r>
              <a:rPr lang="fr-FR" dirty="0" smtClean="0">
                <a:solidFill>
                  <a:srgbClr val="FF0000"/>
                </a:solidFill>
              </a:rPr>
              <a:t>Diverses fonctions sont attribuées à l'albumine, dont la plus importante consiste en sa capacité à fixer et à transporter une multitude de ligands et à débarrasser l'organisme de produits toxiques. </a:t>
            </a:r>
          </a:p>
          <a:p>
            <a:pPr algn="just">
              <a:lnSpc>
                <a:spcPct val="150000"/>
              </a:lnSpc>
            </a:pPr>
            <a:r>
              <a:rPr lang="fr-FR" dirty="0" smtClean="0"/>
              <a:t>L'albumine peut s'associer de façons non covalentes avec des molécules plus petites et avec des ions, ceci est dû à l'existence dans sa structure de plusieurs régions de liaison présentant des affinités plus ou moins fortes pour certains ligands.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5967</TotalTime>
  <Words>1867</Words>
  <Application>Microsoft Office PowerPoint</Application>
  <PresentationFormat>Affichage à l'écran (4:3)</PresentationFormat>
  <Paragraphs>88</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nutrition durant   la vie   </dc:title>
  <dc:creator>bm</dc:creator>
  <cp:lastModifiedBy>bm</cp:lastModifiedBy>
  <cp:revision>77</cp:revision>
  <dcterms:created xsi:type="dcterms:W3CDTF">2019-02-24T06:42:44Z</dcterms:created>
  <dcterms:modified xsi:type="dcterms:W3CDTF">2019-03-03T10:19:06Z</dcterms:modified>
</cp:coreProperties>
</file>